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3"/>
  </p:notesMasterIdLst>
  <p:handoutMasterIdLst>
    <p:handoutMasterId r:id="rId44"/>
  </p:handoutMasterIdLst>
  <p:sldIdLst>
    <p:sldId id="288" r:id="rId2"/>
    <p:sldId id="630" r:id="rId3"/>
    <p:sldId id="796" r:id="rId4"/>
    <p:sldId id="797" r:id="rId5"/>
    <p:sldId id="748" r:id="rId6"/>
    <p:sldId id="749" r:id="rId7"/>
    <p:sldId id="787" r:id="rId8"/>
    <p:sldId id="788" r:id="rId9"/>
    <p:sldId id="789" r:id="rId10"/>
    <p:sldId id="790" r:id="rId11"/>
    <p:sldId id="791" r:id="rId12"/>
    <p:sldId id="792" r:id="rId13"/>
    <p:sldId id="793" r:id="rId14"/>
    <p:sldId id="768" r:id="rId15"/>
    <p:sldId id="769" r:id="rId16"/>
    <p:sldId id="770" r:id="rId17"/>
    <p:sldId id="771" r:id="rId18"/>
    <p:sldId id="772" r:id="rId19"/>
    <p:sldId id="773" r:id="rId20"/>
    <p:sldId id="776" r:id="rId21"/>
    <p:sldId id="777" r:id="rId22"/>
    <p:sldId id="778" r:id="rId23"/>
    <p:sldId id="779" r:id="rId24"/>
    <p:sldId id="780" r:id="rId25"/>
    <p:sldId id="785" r:id="rId26"/>
    <p:sldId id="786" r:id="rId27"/>
    <p:sldId id="781" r:id="rId28"/>
    <p:sldId id="782" r:id="rId29"/>
    <p:sldId id="783" r:id="rId30"/>
    <p:sldId id="784" r:id="rId31"/>
    <p:sldId id="794" r:id="rId32"/>
    <p:sldId id="795" r:id="rId33"/>
    <p:sldId id="798" r:id="rId34"/>
    <p:sldId id="799" r:id="rId35"/>
    <p:sldId id="800" r:id="rId36"/>
    <p:sldId id="801" r:id="rId37"/>
    <p:sldId id="802" r:id="rId38"/>
    <p:sldId id="803" r:id="rId39"/>
    <p:sldId id="804" r:id="rId40"/>
    <p:sldId id="805" r:id="rId41"/>
    <p:sldId id="806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FFFF"/>
    <a:srgbClr val="FFFF99"/>
    <a:srgbClr val="FF66FF"/>
    <a:srgbClr val="60A6E4"/>
    <a:srgbClr val="008000"/>
    <a:srgbClr val="FF99FF"/>
    <a:srgbClr val="4CCF36"/>
    <a:srgbClr val="61A4EE"/>
    <a:srgbClr val="41C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631" autoAdjust="0"/>
    <p:restoredTop sz="95178" autoAdjust="0"/>
  </p:normalViewPr>
  <p:slideViewPr>
    <p:cSldViewPr snapToGrid="0">
      <p:cViewPr varScale="1">
        <p:scale>
          <a:sx n="85" d="100"/>
          <a:sy n="85" d="100"/>
        </p:scale>
        <p:origin x="3518" y="7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dirty="0"/>
              <a:t>제목</a:t>
            </a:r>
          </a:p>
          <a:p>
            <a:pPr eaLnBrk="1" hangingPunct="1"/>
            <a:endParaRPr lang="ko-KR" altLang="en-US" dirty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㈜에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87" r:id="rId2"/>
    <p:sldLayoutId id="2147484079" r:id="rId3"/>
    <p:sldLayoutId id="2147484080" r:id="rId4"/>
    <p:sldLayoutId id="2147484081" r:id="rId5"/>
    <p:sldLayoutId id="2147484082" r:id="rId6"/>
    <p:sldLayoutId id="2147484086" r:id="rId7"/>
    <p:sldLayoutId id="2147484083" r:id="rId8"/>
    <p:sldLayoutId id="2147484084" r:id="rId9"/>
    <p:sldLayoutId id="214748408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br>
              <a:rPr lang="en-US" altLang="ko-KR" sz="4000" dirty="0"/>
            </a:br>
            <a:r>
              <a:rPr lang="ko-KR" altLang="en-US" sz="4000" dirty="0"/>
              <a:t>고급 위젯 다루기 </a:t>
            </a:r>
            <a:r>
              <a:rPr lang="en-US" altLang="ko-KR" sz="4000" dirty="0"/>
              <a:t> - </a:t>
            </a:r>
            <a:r>
              <a:rPr lang="ko-KR" altLang="en-US" sz="4000" dirty="0"/>
              <a:t>응용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2B9021-549A-4BA1-A02D-36C4F54EBC1A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E36AD-327D-433E-9B3B-3C126BA8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“activity_main.xml”(3/4)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58B59A-5658-48A2-98A4-972C8BFD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382" y="2488219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AC3872-4DB2-46E9-9026-530752B9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7" y="1048219"/>
            <a:ext cx="5660903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35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F2A0F-DFD6-424B-B45A-814C7B74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98" y="280650"/>
            <a:ext cx="8520112" cy="572056"/>
          </a:xfrm>
        </p:spPr>
        <p:txBody>
          <a:bodyPr/>
          <a:lstStyle/>
          <a:p>
            <a:r>
              <a:rPr lang="en-US" altLang="ko-KR" sz="2400" dirty="0"/>
              <a:t>“activity_main.xml”(4/4)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6FDFA-E368-49AB-BD0E-9774B534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43" y="2488219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09467C-8CB8-4E59-A58B-CEB5305C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7" y="1048219"/>
            <a:ext cx="5701489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396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9B3D7-5F7E-4A57-BB8C-35CDA544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“MainActivity.java”(1/2)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73B266-CA45-4D09-A55E-2CD8E6A3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69" y="1017739"/>
            <a:ext cx="7637463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98012C-0A4F-429A-ABAF-CF0C5919E049}"/>
              </a:ext>
            </a:extLst>
          </p:cNvPr>
          <p:cNvSpPr txBox="1"/>
          <p:nvPr/>
        </p:nvSpPr>
        <p:spPr>
          <a:xfrm>
            <a:off x="5529945" y="421933"/>
            <a:ext cx="33407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“event_drawerlayout_MainActivity.java”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42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1042C-54D2-4A31-8880-6F50A735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“MainActivity.java”(2/2)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06CBB7-EF67-48DA-A46B-BD163E090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76" y="1038059"/>
            <a:ext cx="7040448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077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5DE75-43FC-4B08-99C6-EBEB42173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98" y="289794"/>
            <a:ext cx="8691922" cy="572056"/>
          </a:xfrm>
        </p:spPr>
        <p:txBody>
          <a:bodyPr/>
          <a:lstStyle/>
          <a:p>
            <a:r>
              <a:rPr lang="en-US" altLang="ko-KR" sz="2400" dirty="0"/>
              <a:t>2.1 ViewPager2 </a:t>
            </a:r>
            <a:r>
              <a:rPr lang="ko-KR" altLang="en-US" sz="2400" dirty="0"/>
              <a:t>기본 ▶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Self_ViewPager2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pic>
        <p:nvPicPr>
          <p:cNvPr id="4" name="프래그먼트_슬라이드">
            <a:hlinkClick r:id="" action="ppaction://media"/>
            <a:extLst>
              <a:ext uri="{FF2B5EF4-FFF2-40B4-BE49-F238E27FC236}">
                <a16:creationId xmlns:a16="http://schemas.microsoft.com/office/drawing/2014/main" id="{1C27F2EA-3A1A-4A04-857C-2434A3A8CC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974" t="16342" r="3021" b="14494"/>
          <a:stretch/>
        </p:blipFill>
        <p:spPr>
          <a:xfrm>
            <a:off x="3078234" y="1285191"/>
            <a:ext cx="2987533" cy="4956013"/>
          </a:xfrm>
          <a:ln>
            <a:solidFill>
              <a:schemeClr val="tx1"/>
            </a:solidFill>
          </a:ln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5ACAFF-B080-474A-AF0F-8546CB50D182}"/>
              </a:ext>
            </a:extLst>
          </p:cNvPr>
          <p:cNvSpPr txBox="1">
            <a:spLocks/>
          </p:cNvSpPr>
          <p:nvPr/>
        </p:nvSpPr>
        <p:spPr bwMode="auto">
          <a:xfrm>
            <a:off x="295275" y="1048219"/>
            <a:ext cx="1807845" cy="44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ko-KR" altLang="en-US" kern="0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18945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6E554-AD5B-47B9-AE86-B96848F5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“frag1.xml”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2E463-BA88-4D72-BEA6-6ED05D79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37" y="1100769"/>
            <a:ext cx="7784526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3B4005-33E2-43E4-9BFF-F3442CC5C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63" y="2900769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992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03199-C7EE-4D29-8E97-ACC6873D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“frag2.xml”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C80552-AF2A-41FA-8A74-A9AC6B91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92" y="1103793"/>
            <a:ext cx="7844817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631D44-5DC1-4B56-8A92-436F5D000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08" y="2903793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3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F1D41-B91F-487E-AA87-0A002A50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“frag3.xml”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8A5BB-63EE-4CE3-9E70-72823E03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0" y="1086522"/>
            <a:ext cx="7859001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A1ED1D-6991-48B2-8819-8C2EE88BB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00" y="2886522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64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4FA42-985F-4B0C-B4BC-B9212E2B4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“activity_main.xml”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C02A8-5E6F-43EC-9DDD-3759CFDD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45" y="1077191"/>
            <a:ext cx="837871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D13463B4-FFA1-4162-B72C-75C23EDF6378}"/>
              </a:ext>
            </a:extLst>
          </p:cNvPr>
          <p:cNvSpPr/>
          <p:nvPr/>
        </p:nvSpPr>
        <p:spPr bwMode="auto">
          <a:xfrm>
            <a:off x="858530" y="3934945"/>
            <a:ext cx="5959520" cy="1863620"/>
          </a:xfrm>
          <a:prstGeom prst="roundRect">
            <a:avLst>
              <a:gd name="adj" fmla="val 0"/>
            </a:avLst>
          </a:prstGeom>
          <a:solidFill>
            <a:srgbClr val="FF00FF">
              <a:alpha val="5000"/>
            </a:srgbClr>
          </a:solidFill>
          <a:ln w="9525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3D1B5C-A61F-40D6-936E-6D5F528E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66" y="3597191"/>
            <a:ext cx="16416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628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852B-611A-4B55-9B63-EC55F502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“Frag1.java”, “Frag2.java”, “Frag3.java”</a:t>
            </a:r>
            <a:endParaRPr lang="ko-KR" altLang="en-US" sz="24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A2B3FC-456A-4502-BA8F-7CC8C6299C2B}"/>
              </a:ext>
            </a:extLst>
          </p:cNvPr>
          <p:cNvGrpSpPr/>
          <p:nvPr/>
        </p:nvGrpSpPr>
        <p:grpSpPr>
          <a:xfrm>
            <a:off x="218398" y="1048219"/>
            <a:ext cx="8439306" cy="2700000"/>
            <a:chOff x="218398" y="1048219"/>
            <a:chExt cx="8439306" cy="27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94B5D53-71C2-43D9-AA93-3ABEF7511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8" y="1048219"/>
              <a:ext cx="8439306" cy="27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245FD91D-E410-4E07-BDBA-A8F4103AE66D}"/>
                </a:ext>
              </a:extLst>
            </p:cNvPr>
            <p:cNvSpPr/>
            <p:nvPr/>
          </p:nvSpPr>
          <p:spPr bwMode="auto">
            <a:xfrm>
              <a:off x="1647193" y="1104226"/>
              <a:ext cx="657095" cy="22868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62794C-6D4A-4E47-B8F2-C26DB8B9173A}"/>
              </a:ext>
            </a:extLst>
          </p:cNvPr>
          <p:cNvGrpSpPr/>
          <p:nvPr/>
        </p:nvGrpSpPr>
        <p:grpSpPr>
          <a:xfrm>
            <a:off x="339986" y="2331794"/>
            <a:ext cx="8534061" cy="2700000"/>
            <a:chOff x="339986" y="2331794"/>
            <a:chExt cx="8534061" cy="270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0FC079-05BE-4833-9B25-5E76FFE3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86" y="2331794"/>
              <a:ext cx="8534061" cy="27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5E732B11-6B78-4713-A270-99F79D9EDA04}"/>
                </a:ext>
              </a:extLst>
            </p:cNvPr>
            <p:cNvSpPr/>
            <p:nvPr/>
          </p:nvSpPr>
          <p:spPr bwMode="auto">
            <a:xfrm>
              <a:off x="1781305" y="2331794"/>
              <a:ext cx="657095" cy="22868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FDBA79-826B-4D3C-A545-0D455B06686C}"/>
              </a:ext>
            </a:extLst>
          </p:cNvPr>
          <p:cNvGrpSpPr/>
          <p:nvPr/>
        </p:nvGrpSpPr>
        <p:grpSpPr>
          <a:xfrm>
            <a:off x="556328" y="3615369"/>
            <a:ext cx="8417647" cy="2700000"/>
            <a:chOff x="556328" y="3615369"/>
            <a:chExt cx="8417647" cy="270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83D2457-9FBB-4ACF-B605-D02D26E2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28" y="3615369"/>
              <a:ext cx="8417647" cy="27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EEC80971-23C6-4842-A7E8-DEFE66ED484D}"/>
                </a:ext>
              </a:extLst>
            </p:cNvPr>
            <p:cNvSpPr/>
            <p:nvPr/>
          </p:nvSpPr>
          <p:spPr bwMode="auto">
            <a:xfrm>
              <a:off x="1975740" y="3633878"/>
              <a:ext cx="657095" cy="22868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15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n-ea"/>
                <a:ea typeface="+mn-ea"/>
              </a:rPr>
              <a:t>1. </a:t>
            </a:r>
            <a:r>
              <a:rPr lang="en-US" altLang="ko-KR" sz="2800" b="1" dirty="0" err="1">
                <a:highlight>
                  <a:srgbClr val="FFFF00"/>
                </a:highlight>
                <a:latin typeface="+mn-ea"/>
                <a:ea typeface="+mn-ea"/>
              </a:rPr>
              <a:t>DrawerLayer</a:t>
            </a:r>
            <a:endParaRPr lang="en-US" altLang="ko-KR" sz="2800" b="1" dirty="0">
              <a:highlight>
                <a:srgbClr val="FFFF00"/>
              </a:highlight>
              <a:latin typeface="+mn-ea"/>
              <a:ea typeface="+mn-ea"/>
            </a:endParaRPr>
          </a:p>
          <a:p>
            <a:pPr lvl="4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1.1 </a:t>
            </a:r>
            <a:r>
              <a:rPr lang="en-US" altLang="ko-KR" sz="2400" b="1" dirty="0" err="1">
                <a:solidFill>
                  <a:srgbClr val="0070C0"/>
                </a:solidFill>
                <a:latin typeface="+mn-ea"/>
                <a:ea typeface="+mn-ea"/>
              </a:rPr>
              <a:t>DrawerLayer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기본</a:t>
            </a:r>
            <a:endParaRPr lang="en-US" altLang="ko-KR" sz="2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4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1.2 </a:t>
            </a:r>
            <a:r>
              <a:rPr lang="en-US" altLang="ko-KR" sz="2400" b="1" dirty="0" err="1">
                <a:solidFill>
                  <a:srgbClr val="0070C0"/>
                </a:solidFill>
                <a:latin typeface="+mn-ea"/>
                <a:ea typeface="+mn-ea"/>
              </a:rPr>
              <a:t>DrawerLayer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에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이벤트 처리</a:t>
            </a:r>
            <a:endParaRPr lang="en-US" altLang="ko-KR" sz="2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n-ea"/>
                <a:ea typeface="+mn-ea"/>
              </a:rPr>
              <a:t>2. </a:t>
            </a:r>
            <a:r>
              <a:rPr lang="en-US" altLang="ko-KR" sz="2800" b="1" dirty="0">
                <a:highlight>
                  <a:srgbClr val="FFFF00"/>
                </a:highlight>
                <a:latin typeface="+mn-ea"/>
                <a:ea typeface="+mn-ea"/>
              </a:rPr>
              <a:t>ViewPager2</a:t>
            </a:r>
          </a:p>
          <a:p>
            <a:pPr lvl="4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2.1 ViewPager2 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기본</a:t>
            </a:r>
            <a:endParaRPr lang="en-US" altLang="ko-KR" sz="2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lvl="4">
              <a:lnSpc>
                <a:spcPct val="150000"/>
              </a:lnSpc>
            </a:pP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</a:rPr>
              <a:t>2.2 ViewPager2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에 </a:t>
            </a:r>
            <a:r>
              <a:rPr lang="en-US" altLang="ko-KR" sz="2400" b="1" dirty="0" err="1">
                <a:solidFill>
                  <a:srgbClr val="0070C0"/>
                </a:solidFill>
                <a:latin typeface="+mn-ea"/>
                <a:ea typeface="+mn-ea"/>
              </a:rPr>
              <a:t>TabLayout</a:t>
            </a:r>
            <a:r>
              <a:rPr lang="ko-KR" altLang="en-US" sz="2400" b="1" dirty="0">
                <a:solidFill>
                  <a:srgbClr val="0070C0"/>
                </a:solidFill>
                <a:latin typeface="+mn-ea"/>
                <a:ea typeface="+mn-ea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E225-A43D-457D-B342-C0DAE11A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프래그먼트</a:t>
            </a:r>
            <a:r>
              <a:rPr lang="ko-KR" altLang="en-US" sz="2400" dirty="0"/>
              <a:t> 어댑터 </a:t>
            </a:r>
            <a:r>
              <a:rPr lang="en-US" altLang="ko-KR" sz="2400" dirty="0"/>
              <a:t>:“</a:t>
            </a:r>
            <a:r>
              <a:rPr lang="en-US" altLang="ko-KR" sz="2400" dirty="0">
                <a:solidFill>
                  <a:schemeClr val="bg2"/>
                </a:solidFill>
              </a:rPr>
              <a:t>MainPagerAdapter.java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8C8674-903B-46DC-A6B3-985C45563BF1}"/>
              </a:ext>
            </a:extLst>
          </p:cNvPr>
          <p:cNvGrpSpPr/>
          <p:nvPr/>
        </p:nvGrpSpPr>
        <p:grpSpPr>
          <a:xfrm>
            <a:off x="551033" y="1069207"/>
            <a:ext cx="8041935" cy="5400000"/>
            <a:chOff x="551033" y="1069207"/>
            <a:chExt cx="8041935" cy="5400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B0C7E8-4A45-4F5F-8648-8A1A5217C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033" y="1069207"/>
              <a:ext cx="8041935" cy="54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83B120B6-0989-44E1-AEFB-B7C7D6517B78}"/>
                </a:ext>
              </a:extLst>
            </p:cNvPr>
            <p:cNvSpPr/>
            <p:nvPr/>
          </p:nvSpPr>
          <p:spPr bwMode="auto">
            <a:xfrm>
              <a:off x="4696199" y="1104900"/>
              <a:ext cx="2319676" cy="26729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모서리가 둥근 직사각형 4">
              <a:extLst>
                <a:ext uri="{FF2B5EF4-FFF2-40B4-BE49-F238E27FC236}">
                  <a16:creationId xmlns:a16="http://schemas.microsoft.com/office/drawing/2014/main" id="{490A4FD7-9CA6-4284-93FB-0E4178EE54D2}"/>
                </a:ext>
              </a:extLst>
            </p:cNvPr>
            <p:cNvSpPr/>
            <p:nvPr/>
          </p:nvSpPr>
          <p:spPr bwMode="auto">
            <a:xfrm>
              <a:off x="974351" y="2015519"/>
              <a:ext cx="7618613" cy="861794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B2DA7C74-C821-4F57-886C-C7E3A943BF63}"/>
                </a:ext>
              </a:extLst>
            </p:cNvPr>
            <p:cNvSpPr/>
            <p:nvPr/>
          </p:nvSpPr>
          <p:spPr bwMode="auto">
            <a:xfrm>
              <a:off x="974351" y="2913889"/>
              <a:ext cx="3939025" cy="861794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CE52873D-F70A-4404-B5BC-D27920F7B077}"/>
                </a:ext>
              </a:extLst>
            </p:cNvPr>
            <p:cNvSpPr/>
            <p:nvPr/>
          </p:nvSpPr>
          <p:spPr bwMode="auto">
            <a:xfrm>
              <a:off x="974351" y="4114801"/>
              <a:ext cx="5152129" cy="861794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C643361B-9AB9-4938-8E1E-D50F3DF7505C}"/>
                </a:ext>
              </a:extLst>
            </p:cNvPr>
            <p:cNvSpPr/>
            <p:nvPr/>
          </p:nvSpPr>
          <p:spPr bwMode="auto">
            <a:xfrm>
              <a:off x="974351" y="5303915"/>
              <a:ext cx="3097777" cy="861794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3" name="그림 12" descr="야채이(가) 표시된 사진&#10;&#10;자동 생성된 설명">
            <a:extLst>
              <a:ext uri="{FF2B5EF4-FFF2-40B4-BE49-F238E27FC236}">
                <a16:creationId xmlns:a16="http://schemas.microsoft.com/office/drawing/2014/main" id="{DC47D099-CC1E-4255-824E-2C379C01D4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43" y="179192"/>
            <a:ext cx="416859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5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E946E-65C3-4D92-94B7-71B78D16D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“MainActivity.java”</a:t>
            </a:r>
            <a:endParaRPr lang="ko-KR" altLang="en-US" sz="2400" dirty="0"/>
          </a:p>
        </p:txBody>
      </p:sp>
      <p:pic>
        <p:nvPicPr>
          <p:cNvPr id="12" name="그림 11" descr="야채이(가) 표시된 사진&#10;&#10;자동 생성된 설명">
            <a:extLst>
              <a:ext uri="{FF2B5EF4-FFF2-40B4-BE49-F238E27FC236}">
                <a16:creationId xmlns:a16="http://schemas.microsoft.com/office/drawing/2014/main" id="{748214B8-6634-421B-BC79-BFBDE13F9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43" y="179192"/>
            <a:ext cx="416859" cy="41685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C3A2E2-AD46-4BC2-9195-43A5F311BA29}"/>
              </a:ext>
            </a:extLst>
          </p:cNvPr>
          <p:cNvGrpSpPr/>
          <p:nvPr/>
        </p:nvGrpSpPr>
        <p:grpSpPr>
          <a:xfrm>
            <a:off x="301145" y="1053078"/>
            <a:ext cx="8437365" cy="5383582"/>
            <a:chOff x="247357" y="981359"/>
            <a:chExt cx="8048625" cy="558562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685D97A-379D-47B5-BB63-50CAC3484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357" y="981359"/>
              <a:ext cx="8048625" cy="5585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67C13CDE-36B8-44F5-B57F-D59C78556F0B}"/>
                </a:ext>
              </a:extLst>
            </p:cNvPr>
            <p:cNvSpPr/>
            <p:nvPr/>
          </p:nvSpPr>
          <p:spPr bwMode="auto">
            <a:xfrm>
              <a:off x="848019" y="4678275"/>
              <a:ext cx="2128264" cy="8242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616B4DAB-01CF-41F9-B2FA-5466B69CCF92}"/>
                </a:ext>
              </a:extLst>
            </p:cNvPr>
            <p:cNvSpPr/>
            <p:nvPr/>
          </p:nvSpPr>
          <p:spPr bwMode="auto">
            <a:xfrm>
              <a:off x="848018" y="5740671"/>
              <a:ext cx="2746829" cy="303023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4E3E4D2C-58BF-47CF-B72C-B3B26A86067A}"/>
                </a:ext>
              </a:extLst>
            </p:cNvPr>
            <p:cNvSpPr/>
            <p:nvPr/>
          </p:nvSpPr>
          <p:spPr bwMode="auto">
            <a:xfrm>
              <a:off x="848017" y="3081730"/>
              <a:ext cx="7413756" cy="320376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022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730F-D78D-44F8-B324-9FC17165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2.2 ViewPager2</a:t>
            </a:r>
            <a:r>
              <a:rPr lang="ko-KR" altLang="en-US" sz="2400" dirty="0"/>
              <a:t>에 </a:t>
            </a:r>
            <a:r>
              <a:rPr lang="en-US" altLang="ko-KR" sz="2400" dirty="0" err="1"/>
              <a:t>TabLayout</a:t>
            </a:r>
            <a:r>
              <a:rPr lang="en-US" altLang="ko-KR" sz="2400" dirty="0"/>
              <a:t> </a:t>
            </a:r>
            <a:r>
              <a:rPr lang="ko-KR" altLang="en-US" sz="2400" dirty="0"/>
              <a:t>추가 ▶</a:t>
            </a:r>
            <a:r>
              <a:rPr lang="en-US" altLang="ko-KR" sz="2400" dirty="0"/>
              <a:t>“</a:t>
            </a:r>
            <a:r>
              <a:rPr lang="en-US" altLang="ko-KR" sz="2400" dirty="0" err="1">
                <a:solidFill>
                  <a:srgbClr val="FF00FF"/>
                </a:solidFill>
              </a:rPr>
              <a:t>TabSwipeView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C1F4A-DE61-4A0C-A990-FB84C1A8C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45301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6" name="TabSwipeView">
            <a:hlinkClick r:id="" action="ppaction://media"/>
            <a:extLst>
              <a:ext uri="{FF2B5EF4-FFF2-40B4-BE49-F238E27FC236}">
                <a16:creationId xmlns:a16="http://schemas.microsoft.com/office/drawing/2014/main" id="{70117E13-BF5F-4EB0-9E68-1149059AF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469"/>
          <a:stretch/>
        </p:blipFill>
        <p:spPr>
          <a:xfrm>
            <a:off x="3037737" y="1270868"/>
            <a:ext cx="306852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EA43-0AAD-4A9A-9B01-AF61E609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“activity_main.xml”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850342-16DD-4CD6-B827-DB1F5654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/>
          <a:stretch/>
        </p:blipFill>
        <p:spPr>
          <a:xfrm>
            <a:off x="490537" y="1019811"/>
            <a:ext cx="7391400" cy="5201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624436-89BF-4CB4-A648-AC37AC44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93037" y="2843209"/>
            <a:ext cx="1945473" cy="33956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906007-83EC-4598-BF01-634DB2A00F9D}"/>
              </a:ext>
            </a:extLst>
          </p:cNvPr>
          <p:cNvCxnSpPr/>
          <p:nvPr/>
        </p:nvCxnSpPr>
        <p:spPr bwMode="auto">
          <a:xfrm flipV="1">
            <a:off x="6153150" y="3005138"/>
            <a:ext cx="681038" cy="1095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C441DF-A911-4A02-8700-C2FC582CC67B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5463" y="4613068"/>
            <a:ext cx="1438275" cy="1589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4901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B5172-6BBB-4865-B6F4-66A625682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“frag1.xml” </a:t>
            </a:r>
            <a:endParaRPr lang="ko-KR" altLang="en-US" sz="24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940FC73-3005-4C16-B8B8-A6622F939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CE938F-F62B-4863-A748-6394E6F100A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048219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31DCD7-CB3C-4085-AF91-1AD967CC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42" y="2848219"/>
            <a:ext cx="184318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5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44F0F-2F1E-432E-B959-C337E8D7C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“frag2.xml”</a:t>
            </a:r>
            <a:endParaRPr lang="ko-KR" altLang="en-US" sz="24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E0E43D2-253D-4D62-B1E2-D0A5771F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01F01-A9E1-4A25-8A89-18805552E5E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1" y="1048219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A2AC37-A8F3-48B4-B5D2-81ECEC7D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583" y="2848219"/>
            <a:ext cx="183014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29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3E365-1657-425A-B147-54DF2015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“frag3.xml”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FA7298-633D-4117-B2B5-066D2CFE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74170-E987-4493-B278-3AF34E14C81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1" y="1061858"/>
            <a:ext cx="68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727102-16B7-4891-9B1A-DD2D0D0C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25" y="2875497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8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70B69-6DC9-4C6F-9895-2C1043B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“Frag1.java”, “Frag2.java”, “Frag3.java”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02935-F75B-41FF-ABE4-1DA4F4BF1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7" t="31075"/>
          <a:stretch/>
        </p:blipFill>
        <p:spPr>
          <a:xfrm>
            <a:off x="218398" y="1001606"/>
            <a:ext cx="7177462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38C62C-E194-4FC4-AAAB-1F22208A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07" y="2699229"/>
            <a:ext cx="7119018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001128-1298-4557-AE32-EDEFBFAE0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172" y="4396852"/>
            <a:ext cx="7119018" cy="19800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3006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0F357-5956-4916-97DD-D5C27B56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98" y="252848"/>
            <a:ext cx="8520112" cy="572056"/>
          </a:xfrm>
        </p:spPr>
        <p:txBody>
          <a:bodyPr/>
          <a:lstStyle/>
          <a:p>
            <a:r>
              <a:rPr lang="ko-KR" altLang="en-US" sz="2400" dirty="0" err="1"/>
              <a:t>프래그먼트</a:t>
            </a:r>
            <a:r>
              <a:rPr lang="ko-KR" altLang="en-US" sz="2400" dirty="0"/>
              <a:t> 어댑터 </a:t>
            </a:r>
            <a:r>
              <a:rPr lang="en-US" altLang="ko-KR" sz="2400" dirty="0"/>
              <a:t>:“</a:t>
            </a:r>
            <a:r>
              <a:rPr lang="en-US" altLang="ko-KR" sz="2400" dirty="0">
                <a:solidFill>
                  <a:srgbClr val="0070C0"/>
                </a:solidFill>
              </a:rPr>
              <a:t>FragAdapter.java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0310F5-6D37-4522-808E-EA8612212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30"/>
          <a:stretch/>
        </p:blipFill>
        <p:spPr>
          <a:xfrm>
            <a:off x="528638" y="1016158"/>
            <a:ext cx="8086725" cy="53124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31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12C0-0C64-4144-8387-4D65095D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“MainActivity.java”(1/2)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8D013-3365-4739-8CB1-801C496F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" y="1047289"/>
            <a:ext cx="8097253" cy="534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8894117B-12A4-439D-A25E-9B1C4F5DA6BC}"/>
              </a:ext>
            </a:extLst>
          </p:cNvPr>
          <p:cNvSpPr/>
          <p:nvPr/>
        </p:nvSpPr>
        <p:spPr bwMode="auto">
          <a:xfrm>
            <a:off x="2045730" y="4949764"/>
            <a:ext cx="6479145" cy="1389124"/>
          </a:xfrm>
          <a:prstGeom prst="roundRect">
            <a:avLst>
              <a:gd name="adj" fmla="val 0"/>
            </a:avLst>
          </a:prstGeom>
          <a:solidFill>
            <a:srgbClr val="FF00FF">
              <a:alpha val="5000"/>
            </a:srgbClr>
          </a:solidFill>
          <a:ln w="9525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그림 6" descr="야채이(가) 표시된 사진&#10;&#10;자동 생성된 설명">
            <a:extLst>
              <a:ext uri="{FF2B5EF4-FFF2-40B4-BE49-F238E27FC236}">
                <a16:creationId xmlns:a16="http://schemas.microsoft.com/office/drawing/2014/main" id="{E935DE06-9077-464F-B7CF-7D33C54FD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43" y="179192"/>
            <a:ext cx="416859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63996BA-0C75-4A36-B55F-CF18919B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ScrollView</a:t>
            </a:r>
            <a:r>
              <a:rPr lang="ko-KR" altLang="en-US" dirty="0"/>
              <a:t> 응용</a:t>
            </a:r>
            <a:r>
              <a:rPr lang="en-US" altLang="ko-KR" dirty="0"/>
              <a:t>1 : </a:t>
            </a:r>
            <a:r>
              <a:rPr lang="ko-KR" altLang="en-US" dirty="0"/>
              <a:t>세로 중복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68E70E-FEF1-43D5-A5E4-39CC6E2B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124" y="1654129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323706-6103-4AC8-A6FC-DDE1DD47BF57}"/>
              </a:ext>
            </a:extLst>
          </p:cNvPr>
          <p:cNvGrpSpPr/>
          <p:nvPr/>
        </p:nvGrpSpPr>
        <p:grpSpPr>
          <a:xfrm>
            <a:off x="306934" y="1074101"/>
            <a:ext cx="5306466" cy="5520016"/>
            <a:chOff x="306934" y="1074101"/>
            <a:chExt cx="5306466" cy="55200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DF923D-5CC6-4407-A5F5-F523DCE22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34" y="1074101"/>
              <a:ext cx="5306466" cy="55200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52C657-3D35-4243-BF1A-878DB0E64B95}"/>
                </a:ext>
              </a:extLst>
            </p:cNvPr>
            <p:cNvSpPr/>
            <p:nvPr/>
          </p:nvSpPr>
          <p:spPr bwMode="auto">
            <a:xfrm>
              <a:off x="821267" y="3683000"/>
              <a:ext cx="3361266" cy="11684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A43121-151A-478A-8317-9A2425F794DF}"/>
                </a:ext>
              </a:extLst>
            </p:cNvPr>
            <p:cNvSpPr/>
            <p:nvPr/>
          </p:nvSpPr>
          <p:spPr bwMode="auto">
            <a:xfrm>
              <a:off x="821267" y="4896378"/>
              <a:ext cx="3361266" cy="11684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7D12233-59A7-4BE2-8CC5-B55BE3E72DE1}"/>
              </a:ext>
            </a:extLst>
          </p:cNvPr>
          <p:cNvSpPr txBox="1"/>
          <p:nvPr/>
        </p:nvSpPr>
        <p:spPr>
          <a:xfrm>
            <a:off x="5757467" y="1074101"/>
            <a:ext cx="317981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chap6_13_modify_activity_main</a:t>
            </a:r>
            <a:r>
              <a:rPr lang="en-US" altLang="ko-KR" sz="1400" dirty="0"/>
              <a:t>.xml”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0666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FFCB4-72CF-4386-9475-F9D6CA76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“MainActivity.java”(2/2)</a:t>
            </a:r>
            <a:endParaRPr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58640F-F0C8-458C-A140-8288FAC3F5CB}"/>
              </a:ext>
            </a:extLst>
          </p:cNvPr>
          <p:cNvGrpSpPr/>
          <p:nvPr/>
        </p:nvGrpSpPr>
        <p:grpSpPr>
          <a:xfrm>
            <a:off x="335093" y="971151"/>
            <a:ext cx="8473815" cy="4799100"/>
            <a:chOff x="335093" y="1231127"/>
            <a:chExt cx="8473815" cy="47991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7928CD-ABBC-4617-AE55-497DB11AD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093" y="1231127"/>
              <a:ext cx="8473815" cy="4799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9502948A-B80D-499C-AC40-D7767D6A9354}"/>
                </a:ext>
              </a:extLst>
            </p:cNvPr>
            <p:cNvSpPr/>
            <p:nvPr/>
          </p:nvSpPr>
          <p:spPr bwMode="auto">
            <a:xfrm>
              <a:off x="1636155" y="1777939"/>
              <a:ext cx="7172752" cy="3698936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4706"/>
              </a:srgbClr>
            </a:solidFill>
            <a:ln w="952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92AA8E82-3B4C-4FCC-BCF1-4368CD23279C}"/>
                </a:ext>
              </a:extLst>
            </p:cNvPr>
            <p:cNvSpPr/>
            <p:nvPr/>
          </p:nvSpPr>
          <p:spPr bwMode="auto">
            <a:xfrm>
              <a:off x="1636155" y="1481143"/>
              <a:ext cx="7003020" cy="266700"/>
            </a:xfrm>
            <a:prstGeom prst="roundRect">
              <a:avLst>
                <a:gd name="adj" fmla="val 0"/>
              </a:avLst>
            </a:prstGeom>
            <a:solidFill>
              <a:srgbClr val="00FFFF">
                <a:alpha val="4706"/>
              </a:srgbClr>
            </a:solidFill>
            <a:ln w="9525" cap="flat" cmpd="sng" algn="ctr">
              <a:solidFill>
                <a:srgbClr val="60A6E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E743E17-1021-4105-8A7A-7A34C8C0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24" y="4723362"/>
            <a:ext cx="5760908" cy="1637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야채이(가) 표시된 사진&#10;&#10;자동 생성된 설명">
            <a:extLst>
              <a:ext uri="{FF2B5EF4-FFF2-40B4-BE49-F238E27FC236}">
                <a16:creationId xmlns:a16="http://schemas.microsoft.com/office/drawing/2014/main" id="{70CDC1B5-9BD0-4021-B661-1CD4CB9409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43" y="179192"/>
            <a:ext cx="416859" cy="4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3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0B0E3-0064-4584-94DD-23D97482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2.2 ViewPager2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에 </a:t>
            </a: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TabLayout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추가 ▶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“</a:t>
            </a: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TabSwipe</a:t>
            </a:r>
            <a:r>
              <a:rPr lang="en-US" altLang="ko-KR" sz="2400" dirty="0">
                <a:solidFill>
                  <a:srgbClr val="FF00FF"/>
                </a:solidFill>
              </a:rPr>
              <a:t>Event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EB31828-F4C6-498E-B218-AA93EA0B913C}"/>
              </a:ext>
            </a:extLst>
          </p:cNvPr>
          <p:cNvSpPr txBox="1">
            <a:spLocks/>
          </p:cNvSpPr>
          <p:nvPr/>
        </p:nvSpPr>
        <p:spPr bwMode="auto">
          <a:xfrm>
            <a:off x="295275" y="1048219"/>
            <a:ext cx="8524875" cy="44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ko-KR" altLang="en-US" kern="0"/>
              <a:t>실행결과</a:t>
            </a:r>
            <a:endParaRPr lang="ko-KR" altLang="en-US" kern="0" dirty="0"/>
          </a:p>
        </p:txBody>
      </p:sp>
      <p:pic>
        <p:nvPicPr>
          <p:cNvPr id="3" name="TabSwipeEvent">
            <a:hlinkClick r:id="" action="ppaction://media"/>
            <a:extLst>
              <a:ext uri="{FF2B5EF4-FFF2-40B4-BE49-F238E27FC236}">
                <a16:creationId xmlns:a16="http://schemas.microsoft.com/office/drawing/2014/main" id="{158C5C58-5C80-4E9E-85C5-35C3051C4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115"/>
          <a:stretch/>
        </p:blipFill>
        <p:spPr>
          <a:xfrm>
            <a:off x="3139281" y="1270869"/>
            <a:ext cx="2865437" cy="48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03E6E-35A5-4CAE-851D-52BAD209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“activity_main.xml”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574453-DCEC-4F3C-8D7C-F48623C0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/>
          <a:stretch/>
        </p:blipFill>
        <p:spPr>
          <a:xfrm>
            <a:off x="490537" y="1019811"/>
            <a:ext cx="7391400" cy="5201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A23DB-B818-4178-A0E5-28FF7DA0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93037" y="2843209"/>
            <a:ext cx="1945473" cy="339566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A4601A4-7570-4301-A44B-74AA7B0EB097}"/>
              </a:ext>
            </a:extLst>
          </p:cNvPr>
          <p:cNvCxnSpPr/>
          <p:nvPr/>
        </p:nvCxnSpPr>
        <p:spPr bwMode="auto">
          <a:xfrm flipV="1">
            <a:off x="6153150" y="3005138"/>
            <a:ext cx="681038" cy="1095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8460833-38E9-4112-8345-6FB8FD3C9625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5463" y="4613068"/>
            <a:ext cx="1438275" cy="1589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7288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FD260-80BA-49C6-85BE-0C71D4F6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“frag1.xml”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4CBA41-BCFB-4723-AF71-968AA5B00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3" y="1048219"/>
            <a:ext cx="5897954" cy="54564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418CA7-E7F4-48DF-BBD1-704FC65C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53" y="1745763"/>
            <a:ext cx="244487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334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BDE9F-EF42-4BA1-877B-4AAAC14B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“frag2.xml”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A4A027-208E-4D04-8D08-B6A2B96B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0" y="1057275"/>
            <a:ext cx="6301705" cy="5519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1DAD45-8EFF-4FA3-B4DA-354FFFE5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96" y="1625051"/>
            <a:ext cx="244297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63E1B-C12C-4B1A-A6A2-F932F168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“frag3.xml”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C1BD54-9E74-429F-8D7D-90673777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02" y="1040373"/>
            <a:ext cx="6887298" cy="5457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E680E3-43A8-4C73-A4B7-C8368CA12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41" y="1631661"/>
            <a:ext cx="255555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8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98B1F80-1BF9-4C75-BCE0-67A2CC1D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6" y="1020511"/>
            <a:ext cx="8458683" cy="5250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04DABE-D823-4F4F-A3AC-F885C1EF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“Frag1.java”</a:t>
            </a:r>
            <a:endParaRPr lang="ko-KR" altLang="en-US" dirty="0"/>
          </a:p>
        </p:txBody>
      </p:sp>
      <p:pic>
        <p:nvPicPr>
          <p:cNvPr id="4" name="그림 3" descr="야채이(가) 표시된 사진&#10;&#10;자동 생성된 설명">
            <a:extLst>
              <a:ext uri="{FF2B5EF4-FFF2-40B4-BE49-F238E27FC236}">
                <a16:creationId xmlns:a16="http://schemas.microsoft.com/office/drawing/2014/main" id="{0274DA7F-103B-403D-B169-86000555F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43" y="179192"/>
            <a:ext cx="416859" cy="416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773DD-5A67-4B8E-9265-6656625E4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39" t="21942" r="14541" b="26995"/>
          <a:stretch/>
        </p:blipFill>
        <p:spPr>
          <a:xfrm>
            <a:off x="7250546" y="4705261"/>
            <a:ext cx="1541224" cy="1724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설명선: 선 7">
            <a:extLst>
              <a:ext uri="{FF2B5EF4-FFF2-40B4-BE49-F238E27FC236}">
                <a16:creationId xmlns:a16="http://schemas.microsoft.com/office/drawing/2014/main" id="{D09E1FD1-94E7-4461-A320-306EA4413308}"/>
              </a:ext>
            </a:extLst>
          </p:cNvPr>
          <p:cNvSpPr/>
          <p:nvPr/>
        </p:nvSpPr>
        <p:spPr bwMode="auto">
          <a:xfrm>
            <a:off x="4922981" y="5804801"/>
            <a:ext cx="1801090" cy="364014"/>
          </a:xfrm>
          <a:prstGeom prst="borderCallout1">
            <a:avLst>
              <a:gd name="adj1" fmla="val 70750"/>
              <a:gd name="adj2" fmla="val 103031"/>
              <a:gd name="adj3" fmla="val 90351"/>
              <a:gd name="adj4" fmla="val 154876"/>
            </a:avLst>
          </a:prstGeom>
          <a:solidFill>
            <a:srgbClr val="FFFF99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>
                <a:solidFill>
                  <a:srgbClr val="C00000"/>
                </a:solidFill>
              </a:rPr>
              <a:t>텍스트에 이벤트 달기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84070911-3364-4615-A51E-1F63BF242874}"/>
              </a:ext>
            </a:extLst>
          </p:cNvPr>
          <p:cNvSpPr/>
          <p:nvPr/>
        </p:nvSpPr>
        <p:spPr bwMode="auto">
          <a:xfrm>
            <a:off x="773854" y="2477790"/>
            <a:ext cx="6698363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F5D86A80-3C99-4E33-AAE5-50FC44B1E37A}"/>
              </a:ext>
            </a:extLst>
          </p:cNvPr>
          <p:cNvSpPr/>
          <p:nvPr/>
        </p:nvSpPr>
        <p:spPr bwMode="auto">
          <a:xfrm>
            <a:off x="801562" y="5346589"/>
            <a:ext cx="1396691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06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82C00F-3A5E-440A-88EF-3C8E1045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30592"/>
            <a:ext cx="8553450" cy="5565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5D7A5B-CB39-4E4E-9F13-DFADC2B5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“Frag2.java”</a:t>
            </a:r>
            <a:endParaRPr lang="ko-KR" altLang="en-US" dirty="0"/>
          </a:p>
        </p:txBody>
      </p:sp>
      <p:sp>
        <p:nvSpPr>
          <p:cNvPr id="7" name="설명선: 선 6">
            <a:extLst>
              <a:ext uri="{FF2B5EF4-FFF2-40B4-BE49-F238E27FC236}">
                <a16:creationId xmlns:a16="http://schemas.microsoft.com/office/drawing/2014/main" id="{FEC9D0B9-1A8E-422A-A2BB-34F24FB68EA2}"/>
              </a:ext>
            </a:extLst>
          </p:cNvPr>
          <p:cNvSpPr/>
          <p:nvPr/>
        </p:nvSpPr>
        <p:spPr bwMode="auto">
          <a:xfrm>
            <a:off x="6232592" y="6052139"/>
            <a:ext cx="2484580" cy="364014"/>
          </a:xfrm>
          <a:prstGeom prst="borderCallout1">
            <a:avLst>
              <a:gd name="adj1" fmla="val -7908"/>
              <a:gd name="adj2" fmla="val 75522"/>
              <a:gd name="adj3" fmla="val -110100"/>
              <a:gd name="adj4" fmla="val 75322"/>
            </a:avLst>
          </a:prstGeom>
          <a:solidFill>
            <a:srgbClr val="FFFF99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err="1">
                <a:solidFill>
                  <a:srgbClr val="C00000"/>
                </a:solidFill>
              </a:rPr>
              <a:t>스크롤뷰의</a:t>
            </a:r>
            <a:r>
              <a:rPr lang="ko-KR" altLang="en-US" sz="1200" dirty="0">
                <a:solidFill>
                  <a:srgbClr val="C00000"/>
                </a:solidFill>
              </a:rPr>
              <a:t> 버튼에 이벤트 달기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1A9363-C071-45EE-B35B-91D7CD0158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55"/>
          <a:stretch/>
        </p:blipFill>
        <p:spPr>
          <a:xfrm>
            <a:off x="7296727" y="2551414"/>
            <a:ext cx="1490840" cy="2305820"/>
          </a:xfrm>
          <a:prstGeom prst="rect">
            <a:avLst/>
          </a:prstGeom>
        </p:spPr>
      </p:pic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023B2B1F-9481-43CB-B235-DDEC5C7154E4}"/>
              </a:ext>
            </a:extLst>
          </p:cNvPr>
          <p:cNvSpPr/>
          <p:nvPr/>
        </p:nvSpPr>
        <p:spPr bwMode="auto">
          <a:xfrm>
            <a:off x="905116" y="2053720"/>
            <a:ext cx="7426084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6567EAA9-B592-4D77-A955-1ECFA122E952}"/>
              </a:ext>
            </a:extLst>
          </p:cNvPr>
          <p:cNvSpPr/>
          <p:nvPr/>
        </p:nvSpPr>
        <p:spPr bwMode="auto">
          <a:xfrm>
            <a:off x="921635" y="5934595"/>
            <a:ext cx="1396691" cy="252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214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67673-3AB3-4D56-96CD-ACDC975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“Frag3.java”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79EC88-CEF9-40DD-82A2-8DFCA43F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DC5DDB-CF6D-4F23-A18D-57246F4BC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48219"/>
            <a:ext cx="8601752" cy="5315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0CE1CA96-BA17-4DE9-984B-6177E5202AC6}"/>
              </a:ext>
            </a:extLst>
          </p:cNvPr>
          <p:cNvSpPr/>
          <p:nvPr/>
        </p:nvSpPr>
        <p:spPr bwMode="auto">
          <a:xfrm>
            <a:off x="6272402" y="5855961"/>
            <a:ext cx="2484580" cy="364014"/>
          </a:xfrm>
          <a:prstGeom prst="borderCallout1">
            <a:avLst>
              <a:gd name="adj1" fmla="val -10445"/>
              <a:gd name="adj2" fmla="val 27938"/>
              <a:gd name="adj3" fmla="val -107563"/>
              <a:gd name="adj4" fmla="val 19559"/>
            </a:avLst>
          </a:prstGeom>
          <a:solidFill>
            <a:srgbClr val="FFFF99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err="1">
                <a:solidFill>
                  <a:srgbClr val="C00000"/>
                </a:solidFill>
              </a:rPr>
              <a:t>웹뷰의</a:t>
            </a:r>
            <a:r>
              <a:rPr lang="ko-KR" altLang="en-US" sz="1200" dirty="0">
                <a:solidFill>
                  <a:srgbClr val="C00000"/>
                </a:solidFill>
              </a:rPr>
              <a:t> 버튼에 이벤트 달기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570D6BAD-035D-4593-B192-038D14EF47BC}"/>
              </a:ext>
            </a:extLst>
          </p:cNvPr>
          <p:cNvSpPr/>
          <p:nvPr/>
        </p:nvSpPr>
        <p:spPr bwMode="auto">
          <a:xfrm>
            <a:off x="969768" y="2062956"/>
            <a:ext cx="7859618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7D1034EC-1492-42EC-A47A-8421693A37F3}"/>
              </a:ext>
            </a:extLst>
          </p:cNvPr>
          <p:cNvSpPr/>
          <p:nvPr/>
        </p:nvSpPr>
        <p:spPr bwMode="auto">
          <a:xfrm>
            <a:off x="986291" y="5286590"/>
            <a:ext cx="1396691" cy="252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44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B4746-2C7C-4C75-829A-22002D4C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“FragAdapter.java</a:t>
            </a:r>
            <a:r>
              <a:rPr lang="en-US" altLang="ko-KR" sz="2800" dirty="0"/>
              <a:t>”</a:t>
            </a:r>
            <a:r>
              <a:rPr lang="en-US" altLang="ko-KR" sz="28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en-US" altLang="ko-KR" sz="2400" dirty="0">
                <a:solidFill>
                  <a:srgbClr val="FF00FF"/>
                </a:solidFill>
                <a:sym typeface="Wingdings" panose="05000000000000000000" pitchFamily="2" charset="2"/>
              </a:rPr>
              <a:t>ppt</a:t>
            </a:r>
            <a:r>
              <a:rPr lang="ko-KR" altLang="en-US" sz="2400" dirty="0">
                <a:solidFill>
                  <a:srgbClr val="FF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FF00FF"/>
                </a:solidFill>
                <a:sym typeface="Wingdings" panose="05000000000000000000" pitchFamily="2" charset="2"/>
              </a:rPr>
              <a:t>28</a:t>
            </a:r>
            <a:r>
              <a:rPr lang="ko-KR" altLang="en-US" sz="2400" dirty="0">
                <a:solidFill>
                  <a:srgbClr val="FF00FF"/>
                </a:solidFill>
                <a:sym typeface="Wingdings" panose="05000000000000000000" pitchFamily="2" charset="2"/>
              </a:rPr>
              <a:t>쪽</a:t>
            </a:r>
            <a:r>
              <a:rPr lang="ko-KR" altLang="en-US" sz="2400" dirty="0">
                <a:sym typeface="Wingdings" panose="05000000000000000000" pitchFamily="2" charset="2"/>
              </a:rPr>
              <a:t> 소스와 동일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FF702-94E6-4248-8D48-1EF39FCB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27" y="1093156"/>
            <a:ext cx="6567054" cy="5326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158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0882A-7DD6-44B8-BEA7-4E5AE5BF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ScrollView</a:t>
            </a:r>
            <a:r>
              <a:rPr lang="ko-KR" altLang="en-US" dirty="0"/>
              <a:t> 응용</a:t>
            </a:r>
            <a:r>
              <a:rPr lang="en-US" altLang="ko-KR" dirty="0"/>
              <a:t>2 : </a:t>
            </a:r>
            <a:r>
              <a:rPr lang="ko-KR" altLang="en-US" dirty="0"/>
              <a:t>가로 중복 </a:t>
            </a:r>
            <a:r>
              <a:rPr lang="ko-KR" altLang="en-US" dirty="0" err="1"/>
              <a:t>스크롤뷰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CD02C-59AB-4115-9620-0049EA0DB3CE}"/>
              </a:ext>
            </a:extLst>
          </p:cNvPr>
          <p:cNvSpPr txBox="1"/>
          <p:nvPr/>
        </p:nvSpPr>
        <p:spPr>
          <a:xfrm>
            <a:off x="6053801" y="1136403"/>
            <a:ext cx="231973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“chap6_13_horizontal.xml”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EE84CE-1DEF-4F61-8B9E-3CA23BA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167" y="1693332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3F78FB5-51AB-4F6B-84A7-D7D2F27611C7}"/>
              </a:ext>
            </a:extLst>
          </p:cNvPr>
          <p:cNvGrpSpPr/>
          <p:nvPr/>
        </p:nvGrpSpPr>
        <p:grpSpPr>
          <a:xfrm>
            <a:off x="346812" y="1032935"/>
            <a:ext cx="5207323" cy="5518800"/>
            <a:chOff x="296010" y="1024468"/>
            <a:chExt cx="5207323" cy="55188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1E0A142-9749-4846-A8DA-FCDC4ED78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0" y="1024468"/>
              <a:ext cx="5207323" cy="5518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A42C6D-D049-40E4-AFFC-EBD45C1DF9AF}"/>
                </a:ext>
              </a:extLst>
            </p:cNvPr>
            <p:cNvSpPr/>
            <p:nvPr/>
          </p:nvSpPr>
          <p:spPr bwMode="auto">
            <a:xfrm>
              <a:off x="567267" y="2472264"/>
              <a:ext cx="3733800" cy="19260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0300F9-C689-47A9-AB5C-9BCD37D86320}"/>
                </a:ext>
              </a:extLst>
            </p:cNvPr>
            <p:cNvSpPr/>
            <p:nvPr/>
          </p:nvSpPr>
          <p:spPr bwMode="auto">
            <a:xfrm>
              <a:off x="567267" y="4601682"/>
              <a:ext cx="3733800" cy="174600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 w="3175" cap="flat" cmpd="sng" algn="ctr">
              <a:solidFill>
                <a:srgbClr val="FF00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638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CE9AA-6A12-4F68-8EB5-A8E18EEA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“MainActivity.java”</a:t>
            </a:r>
            <a:r>
              <a:rPr lang="en-US" altLang="ko-KR" sz="2400" dirty="0">
                <a:sym typeface="Wingdings" panose="05000000000000000000" pitchFamily="2" charset="2"/>
              </a:rPr>
              <a:t> </a:t>
            </a:r>
            <a:r>
              <a:rPr lang="en-US" altLang="ko-KR" sz="2400" dirty="0">
                <a:solidFill>
                  <a:srgbClr val="FF00FF"/>
                </a:solidFill>
                <a:sym typeface="Wingdings" panose="05000000000000000000" pitchFamily="2" charset="2"/>
              </a:rPr>
              <a:t>ppt</a:t>
            </a:r>
            <a:r>
              <a:rPr lang="ko-KR" altLang="en-US" sz="2400" dirty="0">
                <a:solidFill>
                  <a:srgbClr val="FF00FF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olidFill>
                  <a:srgbClr val="FF00FF"/>
                </a:solidFill>
                <a:sym typeface="Wingdings" panose="05000000000000000000" pitchFamily="2" charset="2"/>
              </a:rPr>
              <a:t>29~30</a:t>
            </a:r>
            <a:r>
              <a:rPr lang="ko-KR" altLang="en-US" sz="2400" dirty="0">
                <a:solidFill>
                  <a:srgbClr val="FF00FF"/>
                </a:solidFill>
                <a:sym typeface="Wingdings" panose="05000000000000000000" pitchFamily="2" charset="2"/>
              </a:rPr>
              <a:t>쪽</a:t>
            </a:r>
            <a:r>
              <a:rPr lang="ko-KR" altLang="en-US" sz="2400" dirty="0">
                <a:sym typeface="Wingdings" panose="05000000000000000000" pitchFamily="2" charset="2"/>
              </a:rPr>
              <a:t> 소스와 동일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C2508-71E4-4110-ADC5-A1111DC7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6" y="1093758"/>
            <a:ext cx="8326134" cy="5387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322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83ED2-C3A5-4681-917D-7753BBEC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“AndroidManifest.xml”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660F9D-816A-4FBA-9429-BCD4815E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71" y="1062756"/>
            <a:ext cx="7527058" cy="550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61760F79-E617-4E0E-AC19-9A32FA613806}"/>
              </a:ext>
            </a:extLst>
          </p:cNvPr>
          <p:cNvSpPr/>
          <p:nvPr/>
        </p:nvSpPr>
        <p:spPr bwMode="auto">
          <a:xfrm>
            <a:off x="1099077" y="2247684"/>
            <a:ext cx="6742596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450DEFDD-1A9F-4456-987C-617C784BE5D9}"/>
              </a:ext>
            </a:extLst>
          </p:cNvPr>
          <p:cNvSpPr/>
          <p:nvPr/>
        </p:nvSpPr>
        <p:spPr bwMode="auto">
          <a:xfrm>
            <a:off x="1399257" y="2856974"/>
            <a:ext cx="3643798" cy="308787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9525" cap="flat" cmpd="sng" algn="ctr">
            <a:solidFill>
              <a:srgbClr val="60A6E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설명선: 선 7">
            <a:extLst>
              <a:ext uri="{FF2B5EF4-FFF2-40B4-BE49-F238E27FC236}">
                <a16:creationId xmlns:a16="http://schemas.microsoft.com/office/drawing/2014/main" id="{46C81A54-A913-4611-8556-4A600400EDED}"/>
              </a:ext>
            </a:extLst>
          </p:cNvPr>
          <p:cNvSpPr/>
          <p:nvPr/>
        </p:nvSpPr>
        <p:spPr bwMode="auto">
          <a:xfrm>
            <a:off x="6280727" y="3188327"/>
            <a:ext cx="1219201" cy="364014"/>
          </a:xfrm>
          <a:prstGeom prst="borderCallout1">
            <a:avLst>
              <a:gd name="adj1" fmla="val -10445"/>
              <a:gd name="adj2" fmla="val 27938"/>
              <a:gd name="adj3" fmla="val -97414"/>
              <a:gd name="adj4" fmla="val -23623"/>
            </a:avLst>
          </a:prstGeom>
          <a:solidFill>
            <a:srgbClr val="FFFF99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>
                <a:solidFill>
                  <a:srgbClr val="C00000"/>
                </a:solidFill>
              </a:rPr>
              <a:t>추가하기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330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75922-445F-4BFA-90D9-17C02355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1.1 </a:t>
            </a:r>
            <a:r>
              <a:rPr lang="en-US" altLang="ko-KR" sz="2400" dirty="0" err="1"/>
              <a:t>DrawerLayer</a:t>
            </a:r>
            <a:r>
              <a:rPr lang="en-US" altLang="ko-KR" sz="2400" dirty="0"/>
              <a:t> </a:t>
            </a:r>
            <a:r>
              <a:rPr lang="ko-KR" altLang="en-US" sz="2400" dirty="0"/>
              <a:t>기본 ▶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00FF"/>
                </a:solidFill>
              </a:rPr>
              <a:t>Chap6_14_DrawerLayout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BD5D7-7286-45C5-9261-802C6E74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26" y="994656"/>
            <a:ext cx="7948449" cy="5573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7727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3195F4-E61A-4AD7-98BF-BDB2C6710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0" y="1525270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3DD31D-D6F1-4D23-AA37-D6EAD0EC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1.1 </a:t>
            </a: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DrawerLayer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기본</a:t>
            </a:r>
            <a:r>
              <a:rPr lang="en-US" altLang="ko-KR" sz="2400" dirty="0"/>
              <a:t> </a:t>
            </a:r>
            <a:r>
              <a:rPr lang="ko-KR" altLang="en-US" sz="2400" dirty="0"/>
              <a:t>▶ </a:t>
            </a:r>
            <a:r>
              <a:rPr lang="ko-KR" altLang="en-US" sz="2400" dirty="0">
                <a:solidFill>
                  <a:srgbClr val="FF00FF"/>
                </a:solidFill>
              </a:rPr>
              <a:t>실행결과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084B6B-C5EB-451F-8DA4-30CA1C11F2BF}"/>
              </a:ext>
            </a:extLst>
          </p:cNvPr>
          <p:cNvGrpSpPr/>
          <p:nvPr/>
        </p:nvGrpSpPr>
        <p:grpSpPr>
          <a:xfrm>
            <a:off x="3357000" y="1525270"/>
            <a:ext cx="2430000" cy="4490048"/>
            <a:chOff x="3357000" y="1525270"/>
            <a:chExt cx="2430000" cy="449004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BEC3BA5-4316-4EE9-B70C-F3C81528D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000" y="1525270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054AD8B-1D64-4AE2-AAA4-EA2822E15B79}"/>
                </a:ext>
              </a:extLst>
            </p:cNvPr>
            <p:cNvCxnSpPr/>
            <p:nvPr/>
          </p:nvCxnSpPr>
          <p:spPr bwMode="auto">
            <a:xfrm flipH="1">
              <a:off x="4509247" y="6015318"/>
              <a:ext cx="1277753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6A6BD2-BD25-4EF1-BBEF-9E07AA154807}"/>
              </a:ext>
            </a:extLst>
          </p:cNvPr>
          <p:cNvGrpSpPr/>
          <p:nvPr/>
        </p:nvGrpSpPr>
        <p:grpSpPr>
          <a:xfrm>
            <a:off x="6222680" y="1525270"/>
            <a:ext cx="2430000" cy="4490048"/>
            <a:chOff x="6222680" y="1525270"/>
            <a:chExt cx="2430000" cy="44900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09A58DF-5742-43BA-BE8C-258F6FB6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680" y="1525270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2A7585A-4B96-4055-B770-F0DB3FD5462E}"/>
                </a:ext>
              </a:extLst>
            </p:cNvPr>
            <p:cNvCxnSpPr/>
            <p:nvPr/>
          </p:nvCxnSpPr>
          <p:spPr bwMode="auto">
            <a:xfrm>
              <a:off x="6222680" y="6015318"/>
              <a:ext cx="1277753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3463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EAF0-7095-41F4-95BB-AC721A50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1.2 </a:t>
            </a:r>
            <a:r>
              <a:rPr lang="en-US" altLang="ko-KR" sz="2400" dirty="0" err="1"/>
              <a:t>DrawerLayer</a:t>
            </a:r>
            <a:r>
              <a:rPr lang="ko-KR" altLang="en-US" sz="2400" dirty="0"/>
              <a:t>에 이벤트 처리</a:t>
            </a:r>
            <a:r>
              <a:rPr lang="en-US" altLang="ko-KR" sz="2400" dirty="0"/>
              <a:t> </a:t>
            </a:r>
            <a:r>
              <a:rPr lang="ko-KR" altLang="en-US" sz="2400" dirty="0"/>
              <a:t>▶</a:t>
            </a:r>
            <a:r>
              <a:rPr lang="en-US" altLang="ko-KR" sz="2400" dirty="0"/>
              <a:t>“</a:t>
            </a:r>
            <a:r>
              <a:rPr lang="en-US" altLang="ko-KR" sz="2400" dirty="0" err="1">
                <a:solidFill>
                  <a:srgbClr val="FF00FF"/>
                </a:solidFill>
              </a:rPr>
              <a:t>EventDrawerLayout</a:t>
            </a:r>
            <a:r>
              <a:rPr lang="en-US" altLang="ko-KR" sz="2400" dirty="0"/>
              <a:t>”</a:t>
            </a: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B0695-A4C6-45BA-BF13-418AD2A62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87973"/>
          </a:xfrm>
        </p:spPr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4" name="EventDrawerLayout">
            <a:hlinkClick r:id="" action="ppaction://media"/>
            <a:extLst>
              <a:ext uri="{FF2B5EF4-FFF2-40B4-BE49-F238E27FC236}">
                <a16:creationId xmlns:a16="http://schemas.microsoft.com/office/drawing/2014/main" id="{36C2CF2E-FE0D-497B-B6D4-A1FF3A786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07" t="9030" b="1163"/>
          <a:stretch/>
        </p:blipFill>
        <p:spPr>
          <a:xfrm>
            <a:off x="3232708" y="1508759"/>
            <a:ext cx="2678585" cy="45262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39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41B47-CFA3-457D-A7CD-177820A7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“activity_main.xml”(1/4)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96976-D6CC-41C3-B5A9-51CBF3E02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76" y="1048219"/>
            <a:ext cx="6343650" cy="5372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0856ED-025F-4C1C-B4BC-D71D64AD4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16" y="2820319"/>
            <a:ext cx="2913074" cy="36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0D36A-95F5-4AA6-B179-F069B5C3BCE3}"/>
              </a:ext>
            </a:extLst>
          </p:cNvPr>
          <p:cNvSpPr txBox="1"/>
          <p:nvPr/>
        </p:nvSpPr>
        <p:spPr>
          <a:xfrm>
            <a:off x="5486400" y="2419357"/>
            <a:ext cx="334072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“event_drawerlayout_activity_main.xml”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4633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73A30-C2F3-4D7F-8C63-A77C0480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“activity_main.xml”(2/4)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333F85-1DB1-4171-9201-225B5C93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70" y="1119339"/>
            <a:ext cx="566255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77B91A-7F51-489B-A6D1-DDC037D2A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75" y="2559339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876378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8637</TotalTime>
  <Words>377</Words>
  <Application>Microsoft Office PowerPoint</Application>
  <PresentationFormat>화면 슬라이드 쇼(4:3)</PresentationFormat>
  <Paragraphs>62</Paragraphs>
  <Slides>41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 고급 위젯 다루기  - 응용</vt:lpstr>
      <vt:lpstr>PowerPoint 프레젠테이션</vt:lpstr>
      <vt:lpstr>ScrollView 응용1 : 세로 중복 스크롤뷰</vt:lpstr>
      <vt:lpstr>ScrollView 응용2 : 가로 중복 스크롤뷰</vt:lpstr>
      <vt:lpstr>1.1 DrawerLayer 기본 ▶“Chap6_14_DrawerLayout”</vt:lpstr>
      <vt:lpstr>1.1 DrawerLayer 기본 ▶ 실행결과</vt:lpstr>
      <vt:lpstr>1.2 DrawerLayer에 이벤트 처리 ▶“EventDrawerLayout”</vt:lpstr>
      <vt:lpstr>“activity_main.xml”(1/4)</vt:lpstr>
      <vt:lpstr>“activity_main.xml”(2/4)</vt:lpstr>
      <vt:lpstr>“activity_main.xml”(3/4)</vt:lpstr>
      <vt:lpstr>“activity_main.xml”(4/4)</vt:lpstr>
      <vt:lpstr>“MainActivity.java”(1/2)</vt:lpstr>
      <vt:lpstr>“MainActivity.java”(2/2)</vt:lpstr>
      <vt:lpstr>2.1 ViewPager2 기본 ▶“Self_ViewPager2”</vt:lpstr>
      <vt:lpstr>“frag1.xml”</vt:lpstr>
      <vt:lpstr>“frag2.xml”</vt:lpstr>
      <vt:lpstr>“frag3.xml”</vt:lpstr>
      <vt:lpstr>“activity_main.xml” </vt:lpstr>
      <vt:lpstr>“Frag1.java”, “Frag2.java”, “Frag3.java”</vt:lpstr>
      <vt:lpstr>프래그먼트 어댑터 :“MainPagerAdapter.java”</vt:lpstr>
      <vt:lpstr>“MainActivity.java”</vt:lpstr>
      <vt:lpstr>2.2 ViewPager2에 TabLayout 추가 ▶“TabSwipeView”</vt:lpstr>
      <vt:lpstr>“activity_main.xml”</vt:lpstr>
      <vt:lpstr>“frag1.xml” </vt:lpstr>
      <vt:lpstr>“frag2.xml”</vt:lpstr>
      <vt:lpstr>“frag3.xml”</vt:lpstr>
      <vt:lpstr>“Frag1.java”, “Frag2.java”, “Frag3.java”</vt:lpstr>
      <vt:lpstr>프래그먼트 어댑터 :“FragAdapter.java”</vt:lpstr>
      <vt:lpstr>“MainActivity.java”(1/2)</vt:lpstr>
      <vt:lpstr>“MainActivity.java”(2/2)</vt:lpstr>
      <vt:lpstr>2.2 ViewPager2에 TabLayout 추가 ▶“TabSwipeEvent”</vt:lpstr>
      <vt:lpstr>“activity_main.xml”</vt:lpstr>
      <vt:lpstr>“frag1.xml” </vt:lpstr>
      <vt:lpstr>“frag2.xml” </vt:lpstr>
      <vt:lpstr>“frag3.xml” </vt:lpstr>
      <vt:lpstr>“Frag1.java”</vt:lpstr>
      <vt:lpstr>“Frag2.java”</vt:lpstr>
      <vt:lpstr>“Frag3.java”</vt:lpstr>
      <vt:lpstr>“FragAdapter.java”  ppt 28쪽 소스와 동일 </vt:lpstr>
      <vt:lpstr>“MainActivity.java” ppt 29~30쪽 소스와 동일 </vt:lpstr>
      <vt:lpstr>“AndroidManifest.xml”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699</cp:revision>
  <dcterms:created xsi:type="dcterms:W3CDTF">2007-11-27T23:54:21Z</dcterms:created>
  <dcterms:modified xsi:type="dcterms:W3CDTF">2022-04-27T15:33:12Z</dcterms:modified>
</cp:coreProperties>
</file>